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Libre Baskerville"/>
      <p:regular r:id="rId14"/>
    </p:embeddedFont>
    <p:embeddedFont>
      <p:font typeface="Libre Baskerville"/>
      <p:regular r:id="rId15"/>
    </p:embeddedFon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3768"/>
            <a:ext cx="95654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interim - </a:t>
            </a:r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Drone For Your Safety 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423273"/>
            <a:ext cx="1004601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Presented by: Yuval Pery, Rachel Sade and Shaked Horesh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1887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172" y="482084"/>
            <a:ext cx="4380190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Review</a:t>
            </a:r>
            <a:endParaRPr lang="en-US" sz="3400" dirty="0"/>
          </a:p>
        </p:txBody>
      </p:sp>
      <p:sp>
        <p:nvSpPr>
          <p:cNvPr id="3" name="Shape 1"/>
          <p:cNvSpPr/>
          <p:nvPr/>
        </p:nvSpPr>
        <p:spPr>
          <a:xfrm>
            <a:off x="613172" y="1379934"/>
            <a:ext cx="3219569" cy="3252430"/>
          </a:xfrm>
          <a:prstGeom prst="roundRect">
            <a:avLst>
              <a:gd name="adj" fmla="val 816"/>
            </a:avLst>
          </a:prstGeom>
          <a:solidFill>
            <a:srgbClr val="EAE8F3"/>
          </a:solidFill>
          <a:ln/>
        </p:spPr>
      </p:sp>
      <p:sp>
        <p:nvSpPr>
          <p:cNvPr id="4" name="Text 2"/>
          <p:cNvSpPr/>
          <p:nvPr/>
        </p:nvSpPr>
        <p:spPr>
          <a:xfrm>
            <a:off x="788313" y="1555075"/>
            <a:ext cx="2190036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Motivation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88313" y="1933694"/>
            <a:ext cx="2869287" cy="1121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critical scarcity and high risk involved in collecting real-world drone footage of humans trapped in active wildfires.</a:t>
            </a:r>
            <a:endParaRPr lang="en-US" sz="1350" dirty="0"/>
          </a:p>
        </p:txBody>
      </p:sp>
      <p:sp>
        <p:nvSpPr>
          <p:cNvPr id="6" name="Shape 4"/>
          <p:cNvSpPr/>
          <p:nvPr/>
        </p:nvSpPr>
        <p:spPr>
          <a:xfrm>
            <a:off x="4007882" y="1379934"/>
            <a:ext cx="3219688" cy="3252430"/>
          </a:xfrm>
          <a:prstGeom prst="roundRect">
            <a:avLst>
              <a:gd name="adj" fmla="val 816"/>
            </a:avLst>
          </a:prstGeom>
          <a:solidFill>
            <a:srgbClr val="EAE8F3"/>
          </a:solidFill>
          <a:ln/>
        </p:spPr>
      </p:sp>
      <p:sp>
        <p:nvSpPr>
          <p:cNvPr id="7" name="Text 5"/>
          <p:cNvSpPr/>
          <p:nvPr/>
        </p:nvSpPr>
        <p:spPr>
          <a:xfrm>
            <a:off x="4183023" y="1555075"/>
            <a:ext cx="2190036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Specifications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4183023" y="1933694"/>
            <a:ext cx="2869406" cy="1682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YOLOv8 object detection model trained on a dataset, generated by a Python script that injects synthetic fire and atmospheric effects into real imagery with automatic labeling.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7402711" y="1379934"/>
            <a:ext cx="3219688" cy="3252430"/>
          </a:xfrm>
          <a:prstGeom prst="roundRect">
            <a:avLst>
              <a:gd name="adj" fmla="val 816"/>
            </a:avLst>
          </a:prstGeom>
          <a:solidFill>
            <a:srgbClr val="EAE8F3"/>
          </a:solidFill>
          <a:ln/>
        </p:spPr>
      </p:sp>
      <p:sp>
        <p:nvSpPr>
          <p:cNvPr id="10" name="Text 8"/>
          <p:cNvSpPr/>
          <p:nvPr/>
        </p:nvSpPr>
        <p:spPr>
          <a:xfrm>
            <a:off x="7577852" y="1555075"/>
            <a:ext cx="2190036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Novelty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77852" y="1933694"/>
            <a:ext cx="2869406" cy="2523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project introduces a novel 2D data augmentation pipeline that synthesizes extreme fire and smoke scenarios, enabling the training of Search and Rescue drones to detect victims in low-visibility environments without hazardous data collection or complex 3D engines.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10797540" y="1379934"/>
            <a:ext cx="3219688" cy="3252430"/>
          </a:xfrm>
          <a:prstGeom prst="roundRect">
            <a:avLst>
              <a:gd name="adj" fmla="val 816"/>
            </a:avLst>
          </a:prstGeom>
          <a:solidFill>
            <a:srgbClr val="EAE8F3"/>
          </a:solidFill>
          <a:ln/>
        </p:spPr>
      </p:sp>
      <p:sp>
        <p:nvSpPr>
          <p:cNvPr id="13" name="Text 11"/>
          <p:cNvSpPr/>
          <p:nvPr/>
        </p:nvSpPr>
        <p:spPr>
          <a:xfrm>
            <a:off x="10972681" y="1555075"/>
            <a:ext cx="262711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Changes from proposal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10972681" y="1933694"/>
            <a:ext cx="2869406" cy="841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decided to use a data set from ROBOFLOW instead of generating with CARLA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10972681" y="2836188"/>
            <a:ext cx="2869406" cy="841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decided to focus on generating specifically fire and smoke.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613172" y="4807506"/>
            <a:ext cx="6614398" cy="2940010"/>
          </a:xfrm>
          <a:prstGeom prst="roundRect">
            <a:avLst>
              <a:gd name="adj" fmla="val 894"/>
            </a:avLst>
          </a:prstGeom>
          <a:solidFill>
            <a:srgbClr val="EAE8F3"/>
          </a:solidFill>
          <a:ln/>
        </p:spPr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8313" y="4982647"/>
            <a:ext cx="4604028" cy="2219087"/>
          </a:xfrm>
          <a:prstGeom prst="rect">
            <a:avLst/>
          </a:prstGeom>
        </p:spPr>
      </p:pic>
      <p:sp>
        <p:nvSpPr>
          <p:cNvPr id="18" name="Shape 15"/>
          <p:cNvSpPr/>
          <p:nvPr/>
        </p:nvSpPr>
        <p:spPr>
          <a:xfrm>
            <a:off x="7402711" y="4807506"/>
            <a:ext cx="6614517" cy="2940010"/>
          </a:xfrm>
          <a:prstGeom prst="roundRect">
            <a:avLst>
              <a:gd name="adj" fmla="val 894"/>
            </a:avLst>
          </a:prstGeom>
          <a:solidFill>
            <a:srgbClr val="EAE8F3"/>
          </a:solidFill>
          <a:ln/>
        </p:spPr>
      </p:sp>
      <p:pic>
        <p:nvPicPr>
          <p:cNvPr id="1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852" y="4982647"/>
            <a:ext cx="4604028" cy="25897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6049" y="745688"/>
            <a:ext cx="3667244" cy="458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8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Previous Work</a:t>
            </a:r>
            <a:endParaRPr lang="en-US" sz="2850" dirty="0"/>
          </a:p>
        </p:txBody>
      </p:sp>
      <p:sp>
        <p:nvSpPr>
          <p:cNvPr id="3" name="Shape 1"/>
          <p:cNvSpPr/>
          <p:nvPr/>
        </p:nvSpPr>
        <p:spPr>
          <a:xfrm>
            <a:off x="2676049" y="1497449"/>
            <a:ext cx="9278183" cy="5986343"/>
          </a:xfrm>
          <a:prstGeom prst="roundRect">
            <a:avLst>
              <a:gd name="adj" fmla="val 36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2683669" y="1505069"/>
            <a:ext cx="9262943" cy="6605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2830711" y="1600676"/>
            <a:ext cx="1182053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title/year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4313753" y="1600676"/>
            <a:ext cx="1075373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task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690116" y="1600676"/>
            <a:ext cx="1428393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methods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7419499" y="1600676"/>
            <a:ext cx="1155978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8876467" y="1600676"/>
            <a:ext cx="1327428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results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10504884" y="1600676"/>
            <a:ext cx="1295043" cy="469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relation to our project</a:t>
            </a:r>
            <a:endParaRPr lang="en-US" sz="1150" dirty="0"/>
          </a:p>
        </p:txBody>
      </p:sp>
      <p:sp>
        <p:nvSpPr>
          <p:cNvPr id="11" name="Shape 9"/>
          <p:cNvSpPr/>
          <p:nvPr/>
        </p:nvSpPr>
        <p:spPr>
          <a:xfrm>
            <a:off x="2683669" y="2165628"/>
            <a:ext cx="9262943" cy="230326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2830711" y="2261235"/>
            <a:ext cx="1182053" cy="1877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i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Understanding the Impact of Image Quality and Distance of Objects to Object Detection Performance</a:t>
            </a:r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(2023)</a:t>
            </a:r>
            <a:endParaRPr lang="en-US" sz="1150" dirty="0"/>
          </a:p>
        </p:txBody>
      </p:sp>
      <p:sp>
        <p:nvSpPr>
          <p:cNvPr id="13" name="Text 11"/>
          <p:cNvSpPr/>
          <p:nvPr/>
        </p:nvSpPr>
        <p:spPr>
          <a:xfrm>
            <a:off x="4313753" y="2261235"/>
            <a:ext cx="107537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Analyzing how image resolution, compression, and object distance affect detection accuracy and costs.</a:t>
            </a:r>
            <a:endParaRPr lang="en-US" sz="1150" dirty="0"/>
          </a:p>
        </p:txBody>
      </p:sp>
      <p:sp>
        <p:nvSpPr>
          <p:cNvPr id="14" name="Text 12"/>
          <p:cNvSpPr/>
          <p:nvPr/>
        </p:nvSpPr>
        <p:spPr>
          <a:xfrm>
            <a:off x="5690116" y="2261235"/>
            <a:ext cx="1428393" cy="1642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Tested spatial resizing and JPEG compression levels: evaluated optimal resolutions for constrained bandwidth/ storage.</a:t>
            </a:r>
            <a:endParaRPr lang="en-US" sz="1150" dirty="0"/>
          </a:p>
        </p:txBody>
      </p:sp>
      <p:sp>
        <p:nvSpPr>
          <p:cNvPr id="15" name="Text 13"/>
          <p:cNvSpPr/>
          <p:nvPr/>
        </p:nvSpPr>
        <p:spPr>
          <a:xfrm>
            <a:off x="7419499" y="2261235"/>
            <a:ext cx="1155978" cy="1877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custom dataset created by combining the </a:t>
            </a:r>
            <a:pPr algn="l" indent="0" marL="0">
              <a:lnSpc>
                <a:spcPts val="1800"/>
              </a:lnSpc>
              <a:buNone/>
            </a:pPr>
            <a:r>
              <a:rPr lang="en-US" sz="11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TJU</a:t>
            </a:r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</a:t>
            </a:r>
            <a:pPr algn="l" indent="0" marL="0">
              <a:lnSpc>
                <a:spcPts val="1800"/>
              </a:lnSpc>
              <a:buNone/>
            </a:pPr>
            <a:r>
              <a:rPr lang="en-US" sz="11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Eurocity</a:t>
            </a:r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datasets with varying resolutions.</a:t>
            </a:r>
            <a:endParaRPr lang="en-US" sz="1150" dirty="0"/>
          </a:p>
        </p:txBody>
      </p:sp>
      <p:sp>
        <p:nvSpPr>
          <p:cNvPr id="16" name="Text 14"/>
          <p:cNvSpPr/>
          <p:nvPr/>
        </p:nvSpPr>
        <p:spPr>
          <a:xfrm>
            <a:off x="8876467" y="2261235"/>
            <a:ext cx="1327428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Proved that higher spatial resolution significantly enables a greater detection range for distant objects.</a:t>
            </a:r>
            <a:endParaRPr lang="en-US" sz="1150" dirty="0"/>
          </a:p>
        </p:txBody>
      </p:sp>
      <p:sp>
        <p:nvSpPr>
          <p:cNvPr id="17" name="Text 15"/>
          <p:cNvSpPr/>
          <p:nvPr/>
        </p:nvSpPr>
        <p:spPr>
          <a:xfrm>
            <a:off x="10504884" y="2261235"/>
            <a:ext cx="1295043" cy="1877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scientific proof that reducing quality (like our 2D/ compression pipeline) is a valid trade-off for drone storage.</a:t>
            </a:r>
            <a:endParaRPr lang="en-US" sz="1150" dirty="0"/>
          </a:p>
        </p:txBody>
      </p:sp>
      <p:sp>
        <p:nvSpPr>
          <p:cNvPr id="18" name="Shape 16"/>
          <p:cNvSpPr/>
          <p:nvPr/>
        </p:nvSpPr>
        <p:spPr>
          <a:xfrm>
            <a:off x="2683669" y="4468892"/>
            <a:ext cx="9262943" cy="30072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2830711" y="4564499"/>
            <a:ext cx="1182053" cy="1642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i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Robustness Analysis of Object Detection Models under Weather Degradation (2025)</a:t>
            </a:r>
            <a:endParaRPr lang="en-US" sz="1150" dirty="0"/>
          </a:p>
        </p:txBody>
      </p:sp>
      <p:sp>
        <p:nvSpPr>
          <p:cNvPr id="20" name="Text 18"/>
          <p:cNvSpPr/>
          <p:nvPr/>
        </p:nvSpPr>
        <p:spPr>
          <a:xfrm>
            <a:off x="4313753" y="4564499"/>
            <a:ext cx="1075373" cy="2581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Analyze how image quality degradation (noise, blur, reduced resolution, weather effects) impacts object detection performance.</a:t>
            </a:r>
            <a:endParaRPr lang="en-US" sz="1150" dirty="0"/>
          </a:p>
        </p:txBody>
      </p:sp>
      <p:sp>
        <p:nvSpPr>
          <p:cNvPr id="21" name="Text 19"/>
          <p:cNvSpPr/>
          <p:nvPr/>
        </p:nvSpPr>
        <p:spPr>
          <a:xfrm>
            <a:off x="5690116" y="4564499"/>
            <a:ext cx="1428393" cy="2346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Evaluation of object detection models (including YOLO) under controlled image degradations such as blur, noise, and fog, combined with data augmentation experiments.</a:t>
            </a:r>
            <a:endParaRPr lang="en-US" sz="1150" dirty="0"/>
          </a:p>
        </p:txBody>
      </p:sp>
      <p:sp>
        <p:nvSpPr>
          <p:cNvPr id="22" name="Text 20"/>
          <p:cNvSpPr/>
          <p:nvPr/>
        </p:nvSpPr>
        <p:spPr>
          <a:xfrm>
            <a:off x="7419499" y="4564499"/>
            <a:ext cx="1155978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Real-world adverse weather datasets and synthetically degraded images simulating realistic visual conditions.</a:t>
            </a:r>
            <a:endParaRPr lang="en-US" sz="1150" dirty="0"/>
          </a:p>
        </p:txBody>
      </p:sp>
      <p:sp>
        <p:nvSpPr>
          <p:cNvPr id="23" name="Text 21"/>
          <p:cNvSpPr/>
          <p:nvPr/>
        </p:nvSpPr>
        <p:spPr>
          <a:xfrm>
            <a:off x="8876467" y="4564499"/>
            <a:ext cx="1327428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study shows that image degradation significantly reduces detection accuracy, while training with degraded and augmented images improves model robustness and generalization.</a:t>
            </a:r>
            <a:endParaRPr lang="en-US" sz="1150" dirty="0"/>
          </a:p>
        </p:txBody>
      </p:sp>
      <p:sp>
        <p:nvSpPr>
          <p:cNvPr id="24" name="Text 22"/>
          <p:cNvSpPr/>
          <p:nvPr/>
        </p:nvSpPr>
        <p:spPr>
          <a:xfrm>
            <a:off x="10504884" y="4564499"/>
            <a:ext cx="129504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scientific evidence that training on degraded images (blur, noise, reduced resolution) improves object detection robustness under real-world adverse conditions.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1609" y="386239"/>
            <a:ext cx="3511748" cy="438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91609" y="1162169"/>
            <a:ext cx="6652260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before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491609" y="1513284"/>
            <a:ext cx="6652260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endParaRPr lang="en-US" sz="11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3208" y="1896070"/>
            <a:ext cx="2029063" cy="2163604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09" y="4217670"/>
            <a:ext cx="6652260" cy="374189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91609" y="8117562"/>
            <a:ext cx="6652260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endParaRPr lang="en-US" sz="1100" dirty="0"/>
          </a:p>
        </p:txBody>
      </p:sp>
      <p:sp>
        <p:nvSpPr>
          <p:cNvPr id="8" name="Text 4"/>
          <p:cNvSpPr/>
          <p:nvPr/>
        </p:nvSpPr>
        <p:spPr>
          <a:xfrm>
            <a:off x="7494151" y="1162169"/>
            <a:ext cx="6652260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after</a:t>
            </a:r>
            <a:endParaRPr lang="en-US" sz="1100" dirty="0"/>
          </a:p>
        </p:txBody>
      </p:sp>
      <p:sp>
        <p:nvSpPr>
          <p:cNvPr id="9" name="Text 5"/>
          <p:cNvSpPr/>
          <p:nvPr/>
        </p:nvSpPr>
        <p:spPr>
          <a:xfrm>
            <a:off x="7494151" y="1513284"/>
            <a:ext cx="6652260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endParaRPr lang="en-US" sz="11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4151" y="1896070"/>
            <a:ext cx="6652260" cy="3741896"/>
          </a:xfrm>
          <a:prstGeom prst="rect">
            <a:avLst/>
          </a:prstGeom>
        </p:spPr>
      </p:pic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4151" y="5795963"/>
            <a:ext cx="6652260" cy="37418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8611"/>
            <a:ext cx="82438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Baseline solution and results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72703"/>
            <a:ext cx="3566160" cy="356616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394013"/>
            <a:ext cx="35716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6449" y="2572703"/>
            <a:ext cx="3982045" cy="29939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926449" y="5821799"/>
            <a:ext cx="40461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4926449" y="6388775"/>
            <a:ext cx="40461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3573" y="2572703"/>
            <a:ext cx="4318040" cy="3454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16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Plan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54104"/>
            <a:ext cx="4196358" cy="1905238"/>
          </a:xfrm>
          <a:prstGeom prst="roundRect">
            <a:avLst>
              <a:gd name="adj" fmla="val 28573"/>
            </a:avLst>
          </a:prstGeom>
          <a:solidFill>
            <a:srgbClr val="EAE8F3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580918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Apply stratified splitting to ensure consistent class distribution across sets and prevent model evaluation bias using scikit-learn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5216962" y="2354104"/>
            <a:ext cx="4196358" cy="1905238"/>
          </a:xfrm>
          <a:prstGeom prst="roundRect">
            <a:avLst>
              <a:gd name="adj" fmla="val 28573"/>
            </a:avLst>
          </a:prstGeom>
          <a:solidFill>
            <a:srgbClr val="EAE8F3"/>
          </a:solidFill>
          <a:ln/>
        </p:spPr>
      </p:sp>
      <p:sp>
        <p:nvSpPr>
          <p:cNvPr id="6" name="Text 4"/>
          <p:cNvSpPr/>
          <p:nvPr/>
        </p:nvSpPr>
        <p:spPr>
          <a:xfrm>
            <a:off x="5443776" y="258091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 decrease the quality of the fire  images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9640133" y="2354104"/>
            <a:ext cx="4196358" cy="1905238"/>
          </a:xfrm>
          <a:prstGeom prst="roundRect">
            <a:avLst>
              <a:gd name="adj" fmla="val 28573"/>
            </a:avLst>
          </a:prstGeom>
          <a:solidFill>
            <a:srgbClr val="EAE8F3"/>
          </a:solidFill>
          <a:ln/>
        </p:spPr>
      </p:sp>
      <p:sp>
        <p:nvSpPr>
          <p:cNvPr id="8" name="Text 6"/>
          <p:cNvSpPr/>
          <p:nvPr/>
        </p:nvSpPr>
        <p:spPr>
          <a:xfrm>
            <a:off x="9866948" y="258091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Generating the rest of the dataset and train it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514493"/>
            <a:ext cx="4196358" cy="1905238"/>
          </a:xfrm>
          <a:prstGeom prst="roundRect">
            <a:avLst>
              <a:gd name="adj" fmla="val 28573"/>
            </a:avLst>
          </a:prstGeom>
          <a:solidFill>
            <a:srgbClr val="EAE8F3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474130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Make sure the fire is spread across the entire width of the image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16962" y="4514493"/>
            <a:ext cx="4196358" cy="1905238"/>
          </a:xfrm>
          <a:prstGeom prst="roundRect">
            <a:avLst>
              <a:gd name="adj" fmla="val 28573"/>
            </a:avLst>
          </a:prstGeom>
          <a:solidFill>
            <a:srgbClr val="EAE8F3"/>
          </a:solidFill>
          <a:ln/>
        </p:spPr>
      </p:sp>
      <p:sp>
        <p:nvSpPr>
          <p:cNvPr id="12" name="Text 10"/>
          <p:cNvSpPr/>
          <p:nvPr/>
        </p:nvSpPr>
        <p:spPr>
          <a:xfrm>
            <a:off x="5443776" y="4741307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Generating 10% of the train dataset with ControlNet in order to enhances the dataset's photorealism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4514493"/>
            <a:ext cx="4196358" cy="1905238"/>
          </a:xfrm>
          <a:prstGeom prst="roundRect">
            <a:avLst>
              <a:gd name="adj" fmla="val 28573"/>
            </a:avLst>
          </a:prstGeom>
          <a:solidFill>
            <a:srgbClr val="EAE8F3"/>
          </a:solidFill>
          <a:ln/>
        </p:spPr>
      </p:sp>
      <p:sp>
        <p:nvSpPr>
          <p:cNvPr id="14" name="Text 12"/>
          <p:cNvSpPr/>
          <p:nvPr/>
        </p:nvSpPr>
        <p:spPr>
          <a:xfrm>
            <a:off x="9866948" y="474130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Evaluation of the final dataset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6748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30431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2026-01-10T17:01:31Z</dcterms:created>
  <dcterms:modified xsi:type="dcterms:W3CDTF">2026-01-10T17:01:31Z</dcterms:modified>
</cp:coreProperties>
</file>